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58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6.jpeg" ContentType="image/jpeg"/>
  <Override PartName="/ppt/media/image13.png" ContentType="image/png"/>
  <Override PartName="/ppt/media/image12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43.jpeg" ContentType="image/jpeg"/>
  <Override PartName="/ppt/media/image11.png" ContentType="image/png"/>
  <Override PartName="/ppt/media/image21.png" ContentType="image/png"/>
  <Override PartName="/ppt/media/image6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38.png" ContentType="image/png"/>
  <Override PartName="/ppt/media/image53.png" ContentType="image/png"/>
  <Override PartName="/ppt/media/image3.png" ContentType="image/png"/>
  <Override PartName="/ppt/media/image37.png" ContentType="image/png"/>
  <Override PartName="/ppt/media/image52.png" ContentType="image/png"/>
  <Override PartName="/ppt/media/image2.png" ContentType="image/png"/>
  <Override PartName="/ppt/media/image36.png" ContentType="image/png"/>
  <Override PartName="/ppt/media/image51.png" ContentType="image/png"/>
  <Override PartName="/ppt/media/image1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299CB1B-A823-4579-B49F-6BDF00D61FF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://en.wikipedia.org/wiki/Contract" TargetMode="External"/><Relationship Id="rId2" Type="http://schemas.openxmlformats.org/officeDocument/2006/relationships/slide" Target="../slides/slide19.xml"/><Relationship Id="rId3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F010173-FF54-44B8-AA83-41F17FA2A68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Non-repudiation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refers to a state of affairs where the purported maker of a statement will not be able to successfully challenge the validity of the statement or 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1"/>
              </a:rPr>
              <a:t>contract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4DF06CF-0BFB-4782-A81E-DC9CDA13D49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542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004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004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542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914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914400" y="274680"/>
            <a:ext cx="77720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542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17004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17004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542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914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914400" y="274680"/>
            <a:ext cx="77720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65160" y="69840"/>
            <a:ext cx="9012960" cy="6691680"/>
          </a:xfrm>
          <a:prstGeom prst="roundRect">
            <a:avLst>
              <a:gd name="adj" fmla="val 4929"/>
            </a:avLst>
          </a:prstGeom>
          <a:blipFill>
            <a:blip r:embed="rId3"/>
            <a:tile/>
          </a:blipFill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172200" y="6191280"/>
            <a:ext cx="247608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A804384-A1C2-4EE2-88C4-8FD5BDF699AC}" type="datetime1">
              <a:rPr b="0" lang="en-US" sz="1400" spc="-1" strike="noStrike">
                <a:solidFill>
                  <a:srgbClr val="696464"/>
                </a:solidFill>
                <a:latin typeface="Perpetua"/>
              </a:rPr>
              <a:t>03/30/2019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914400" y="6172200"/>
            <a:ext cx="396216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46160" y="621036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C5BD6974-5507-4D4D-B99F-6C5142DD8432}" type="slidenum">
              <a:rPr b="0" lang="en-US" sz="14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63000" y="1449360"/>
            <a:ext cx="9021240" cy="152712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63000" y="1396800"/>
            <a:ext cx="9021240" cy="12024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63000" y="2976480"/>
            <a:ext cx="9021240" cy="110160"/>
          </a:xfrm>
          <a:prstGeom prst="rect">
            <a:avLst/>
          </a:prstGeom>
          <a:solidFill>
            <a:schemeClr val="accent5"/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title"/>
          </p:nvPr>
        </p:nvSpPr>
        <p:spPr>
          <a:xfrm>
            <a:off x="457200" y="1505880"/>
            <a:ext cx="8229240" cy="146952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Click to edit the outline text format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696464"/>
                </a:solidFill>
                <a:latin typeface="Franklin Gothic Book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/>
          </p:nvPr>
        </p:nvSpPr>
        <p:spPr>
          <a:xfrm>
            <a:off x="6172200" y="6191280"/>
            <a:ext cx="247608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311E9E3-5901-41AA-82EF-D83AF4F2BA92}" type="datetime1">
              <a:rPr b="0" lang="en-US" sz="1400" spc="-1" strike="noStrike">
                <a:solidFill>
                  <a:srgbClr val="696464"/>
                </a:solidFill>
                <a:latin typeface="Perpetua"/>
              </a:rPr>
              <a:t>03/30/2019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/>
          </p:nvPr>
        </p:nvSpPr>
        <p:spPr>
          <a:xfrm>
            <a:off x="914400" y="6172200"/>
            <a:ext cx="396216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146160" y="621036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00890299-4912-404C-A915-175614F71E48}" type="slidenum">
              <a:rPr b="0" lang="en-US" sz="14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Click to edit Master text styles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Perpetua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2" marL="822960" indent="-228240">
              <a:lnSpc>
                <a:spcPct val="100000"/>
              </a:lnSpc>
              <a:spcBef>
                <a:spcPts val="371"/>
              </a:spcBef>
              <a:buClr>
                <a:srgbClr val="e5b1ab"/>
              </a:buClr>
              <a:buSzPct val="85000"/>
              <a:buFont typeface="Wingdings 2" charset="2"/>
              <a:buChar char="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3" marL="1097280" indent="-228240">
              <a:lnSpc>
                <a:spcPct val="100000"/>
              </a:lnSpc>
              <a:spcBef>
                <a:spcPts val="371"/>
              </a:spcBef>
              <a:buClr>
                <a:srgbClr val="a28e6a"/>
              </a:buClr>
              <a:buSzPct val="80000"/>
              <a:buFont typeface="Wingdings 2" charset="2"/>
              <a:buChar char="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4" marL="1371600" indent="-228240">
              <a:lnSpc>
                <a:spcPct val="100000"/>
              </a:lnSpc>
              <a:spcBef>
                <a:spcPts val="371"/>
              </a:spcBef>
              <a:buClr>
                <a:srgbClr val="a28e6a"/>
              </a:buClr>
              <a:buFont typeface="StarSymbol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twitter.com/savjee" TargetMode="External"/><Relationship Id="rId2" Type="http://schemas.openxmlformats.org/officeDocument/2006/relationships/hyperlink" Target="https://twitter.com/savjee" TargetMode="External"/><Relationship Id="rId3" Type="http://schemas.openxmlformats.org/officeDocument/2006/relationships/hyperlink" Target="https://github.com/MetaMask/IPFS-Ethereum-Hackathon" TargetMode="External"/><Relationship Id="rId4" Type="http://schemas.openxmlformats.org/officeDocument/2006/relationships/hyperlink" Target="https://github.com/MetaMask/IPFS-Ethereum-Hackathon" TargetMode="External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914400" y="3200400"/>
            <a:ext cx="7391160" cy="228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1" lang="en-US" sz="3400" spc="-1" strike="noStrike">
                <a:solidFill>
                  <a:srgbClr val="000000"/>
                </a:solidFill>
                <a:latin typeface="Times New Roman"/>
              </a:rPr>
              <a:t>Lecture # 1: Cryptography and Technical Foundation</a:t>
            </a:r>
            <a:endParaRPr b="0" lang="en-US" sz="3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Dr. Sufian Hameed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Department of Computer Science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FAST-NUCES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57200" y="1600200"/>
            <a:ext cx="8229240" cy="146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Times New Roman"/>
              </a:rPr>
              <a:t>CS-482: Introduction to BlockChain and CryptoCurrency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99" name="Picture 5" descr=""/>
          <p:cNvPicPr/>
          <p:nvPr/>
        </p:nvPicPr>
        <p:blipFill>
          <a:blip r:embed="rId1"/>
          <a:stretch/>
        </p:blipFill>
        <p:spPr>
          <a:xfrm>
            <a:off x="304920" y="152280"/>
            <a:ext cx="1164240" cy="1218960"/>
          </a:xfrm>
          <a:prstGeom prst="rect">
            <a:avLst/>
          </a:prstGeom>
          <a:ln w="9360">
            <a:noFill/>
          </a:ln>
        </p:spPr>
      </p:pic>
      <p:pic>
        <p:nvPicPr>
          <p:cNvPr id="100" name="Picture 8" descr=""/>
          <p:cNvPicPr/>
          <p:nvPr/>
        </p:nvPicPr>
        <p:blipFill>
          <a:blip r:embed="rId2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Public Key Cryptography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81"/>
              </a:spcBef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Symmetric cryptosystems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i="1" lang="en-US" sz="2600" spc="-1" strike="noStrike">
                <a:solidFill>
                  <a:srgbClr val="000000"/>
                </a:solidFill>
                <a:latin typeface="Times New Roman"/>
              </a:rPr>
              <a:t>Precondition: secure exchange of keys in advance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Paradox situation at a first glance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secure communication depends on secure key exchange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3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32" name="Picture 3" descr=""/>
          <p:cNvPicPr/>
          <p:nvPr/>
        </p:nvPicPr>
        <p:blipFill>
          <a:blip r:embed="rId2"/>
          <a:stretch/>
        </p:blipFill>
        <p:spPr>
          <a:xfrm>
            <a:off x="1219320" y="1542960"/>
            <a:ext cx="6752880" cy="211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Asymmetric Cryptosystem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Asymmetric cryptosystems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Asymmetric encryption and decryption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K+ (pk) = public key of Bob K– (sk) = secret key of Bob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No secure key exchange necessary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3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2"/>
          <a:stretch/>
        </p:blipFill>
        <p:spPr>
          <a:xfrm>
            <a:off x="1143000" y="2905200"/>
            <a:ext cx="6600600" cy="27334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Key Exchange with Public Keys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Scalable communication with multiple parties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Linear number of exchanges: n parties → n public keys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Real-world systems with millions of keys (e.g. PGP)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... for the moment everything is fine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2" name="Picture 2" descr=""/>
          <p:cNvPicPr/>
          <p:nvPr/>
        </p:nvPicPr>
        <p:blipFill>
          <a:blip r:embed="rId2"/>
          <a:stretch/>
        </p:blipFill>
        <p:spPr>
          <a:xfrm>
            <a:off x="1295280" y="1295280"/>
            <a:ext cx="5895720" cy="2276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5" name="Picture 1" descr=""/>
          <p:cNvPicPr/>
          <p:nvPr/>
        </p:nvPicPr>
        <p:blipFill>
          <a:blip r:embed="rId2"/>
          <a:stretch/>
        </p:blipFill>
        <p:spPr>
          <a:xfrm>
            <a:off x="228600" y="1371600"/>
            <a:ext cx="8843040" cy="39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8" name="Picture 1" descr=""/>
          <p:cNvPicPr/>
          <p:nvPr/>
        </p:nvPicPr>
        <p:blipFill>
          <a:blip r:embed="rId2"/>
          <a:stretch/>
        </p:blipFill>
        <p:spPr>
          <a:xfrm>
            <a:off x="609480" y="1143000"/>
            <a:ext cx="8151840" cy="43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51" name="Picture 1" descr=""/>
          <p:cNvPicPr/>
          <p:nvPr/>
        </p:nvPicPr>
        <p:blipFill>
          <a:blip r:embed="rId2"/>
          <a:stretch/>
        </p:blipFill>
        <p:spPr>
          <a:xfrm>
            <a:off x="476280" y="914400"/>
            <a:ext cx="8156520" cy="485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54" name="Picture 1" descr=""/>
          <p:cNvPicPr/>
          <p:nvPr/>
        </p:nvPicPr>
        <p:blipFill>
          <a:blip r:embed="rId2"/>
          <a:stretch/>
        </p:blipFill>
        <p:spPr>
          <a:xfrm>
            <a:off x="457200" y="1523880"/>
            <a:ext cx="7992360" cy="28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Digital Signatures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Digital Signature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04920" y="1371600"/>
            <a:ext cx="8534160" cy="480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Authentication and Non-Repudiation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Gives a recipient reason to believe that the message was created by a known sender such that they cannot deny sending it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Integrity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message was not altered in transit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6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Overview </a:t>
            </a:r>
            <a:endParaRPr b="0" lang="en-US" sz="3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Cryptographic Hash Functions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Public Key Crypto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RSA vs ECC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Digital Signatures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Hash Pointers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Merkle Trees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Block Structure and Chains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Digital Signature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Digital signing: reverse application of public-key system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Signing = encryption with private key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Verification = decryption with public key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6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1143000" y="2457360"/>
            <a:ext cx="6857640" cy="2418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Signing and Hashing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Encryption and decryption of large messages inefficient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Signing of hash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H(M) instead of message M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Verification of message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M using signed hash H(M)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One-way property: hard to find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M’ with H(M’) = H(M)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Support for signing emails, images, videos, ...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7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2"/>
          <a:stretch/>
        </p:blipFill>
        <p:spPr>
          <a:xfrm>
            <a:off x="1028880" y="3562200"/>
            <a:ext cx="6895800" cy="1314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Signature and RSA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7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76" name="Picture 2" descr=""/>
          <p:cNvPicPr/>
          <p:nvPr/>
        </p:nvPicPr>
        <p:blipFill>
          <a:blip r:embed="rId2"/>
          <a:stretch/>
        </p:blipFill>
        <p:spPr>
          <a:xfrm>
            <a:off x="990720" y="2133720"/>
            <a:ext cx="7076880" cy="1980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914400" y="27468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696464"/>
                </a:solidFill>
                <a:latin typeface="Franklin Gothic Book"/>
              </a:rPr>
              <a:t>`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914400" y="1447920"/>
            <a:ext cx="777204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1828800" y="457200"/>
            <a:ext cx="5010480" cy="63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Hash Pointer and Data Structures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86" name="Picture 1" descr=""/>
          <p:cNvPicPr/>
          <p:nvPr/>
        </p:nvPicPr>
        <p:blipFill>
          <a:blip r:embed="rId2"/>
          <a:stretch/>
        </p:blipFill>
        <p:spPr>
          <a:xfrm>
            <a:off x="685800" y="1295280"/>
            <a:ext cx="7831800" cy="384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89" name="Picture 1" descr=""/>
          <p:cNvPicPr/>
          <p:nvPr/>
        </p:nvPicPr>
        <p:blipFill>
          <a:blip r:embed="rId2"/>
          <a:stretch/>
        </p:blipFill>
        <p:spPr>
          <a:xfrm>
            <a:off x="0" y="959040"/>
            <a:ext cx="9143640" cy="49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2" name="Picture 1" descr=""/>
          <p:cNvPicPr/>
          <p:nvPr/>
        </p:nvPicPr>
        <p:blipFill>
          <a:blip r:embed="rId2"/>
          <a:stretch/>
        </p:blipFill>
        <p:spPr>
          <a:xfrm>
            <a:off x="0" y="990720"/>
            <a:ext cx="9143640" cy="48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5" name="Picture 1" descr=""/>
          <p:cNvPicPr/>
          <p:nvPr/>
        </p:nvPicPr>
        <p:blipFill>
          <a:blip r:embed="rId2"/>
          <a:stretch/>
        </p:blipFill>
        <p:spPr>
          <a:xfrm>
            <a:off x="466560" y="685800"/>
            <a:ext cx="8419680" cy="50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8" name="Picture 1" descr=""/>
          <p:cNvPicPr/>
          <p:nvPr/>
        </p:nvPicPr>
        <p:blipFill>
          <a:blip r:embed="rId2"/>
          <a:stretch/>
        </p:blipFill>
        <p:spPr>
          <a:xfrm>
            <a:off x="609480" y="914400"/>
            <a:ext cx="8057160" cy="510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07" name="Picture 9" descr=""/>
          <p:cNvPicPr/>
          <p:nvPr/>
        </p:nvPicPr>
        <p:blipFill>
          <a:blip r:embed="rId2"/>
          <a:stretch/>
        </p:blipFill>
        <p:spPr>
          <a:xfrm>
            <a:off x="914400" y="914400"/>
            <a:ext cx="7121160" cy="413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01" name="Picture 1" descr=""/>
          <p:cNvPicPr/>
          <p:nvPr/>
        </p:nvPicPr>
        <p:blipFill>
          <a:blip r:embed="rId2"/>
          <a:stretch/>
        </p:blipFill>
        <p:spPr>
          <a:xfrm>
            <a:off x="895320" y="380880"/>
            <a:ext cx="731484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04" name="Picture 1" descr=""/>
          <p:cNvPicPr/>
          <p:nvPr/>
        </p:nvPicPr>
        <p:blipFill>
          <a:blip r:embed="rId2"/>
          <a:stretch/>
        </p:blipFill>
        <p:spPr>
          <a:xfrm>
            <a:off x="914400" y="304920"/>
            <a:ext cx="739116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Block Structure and BlockChains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0" name="Picture 1" descr=""/>
          <p:cNvPicPr/>
          <p:nvPr/>
        </p:nvPicPr>
        <p:blipFill>
          <a:blip r:embed="rId2"/>
          <a:stretch/>
        </p:blipFill>
        <p:spPr>
          <a:xfrm>
            <a:off x="1236240" y="990720"/>
            <a:ext cx="7281000" cy="40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2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3" name="Picture 1" descr=""/>
          <p:cNvPicPr/>
          <p:nvPr/>
        </p:nvPicPr>
        <p:blipFill>
          <a:blip r:embed="rId2"/>
          <a:stretch/>
        </p:blipFill>
        <p:spPr>
          <a:xfrm>
            <a:off x="762120" y="990720"/>
            <a:ext cx="782280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6" name="Picture 2" descr=""/>
          <p:cNvPicPr/>
          <p:nvPr/>
        </p:nvPicPr>
        <p:blipFill>
          <a:blip r:embed="rId2"/>
          <a:stretch/>
        </p:blipFill>
        <p:spPr>
          <a:xfrm>
            <a:off x="2133720" y="304920"/>
            <a:ext cx="4757400" cy="569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9" name="Picture 1" descr=""/>
          <p:cNvPicPr/>
          <p:nvPr/>
        </p:nvPicPr>
        <p:blipFill>
          <a:blip r:embed="rId2"/>
          <a:stretch/>
        </p:blipFill>
        <p:spPr>
          <a:xfrm>
            <a:off x="696600" y="304920"/>
            <a:ext cx="7749720" cy="4396680"/>
          </a:xfrm>
          <a:prstGeom prst="rect">
            <a:avLst/>
          </a:prstGeom>
          <a:ln>
            <a:noFill/>
          </a:ln>
        </p:spPr>
      </p:pic>
      <p:sp>
        <p:nvSpPr>
          <p:cNvPr id="220" name="TextShape 2"/>
          <p:cNvSpPr txBox="1"/>
          <p:nvPr/>
        </p:nvSpPr>
        <p:spPr>
          <a:xfrm>
            <a:off x="715680" y="4765320"/>
            <a:ext cx="7772040" cy="106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The spent transactions before it can be discarded to save disk space.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A block header with no transactions would be about 80 bytes.  If we suppose blocks are generated every 10 minutes, 80 bytes * 6 * 24 * 365 = 4.2MB per year [Theoratically]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2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3" name="Picture 1" descr=""/>
          <p:cNvPicPr/>
          <p:nvPr/>
        </p:nvPicPr>
        <p:blipFill>
          <a:blip r:embed="rId2"/>
          <a:stretch/>
        </p:blipFill>
        <p:spPr>
          <a:xfrm>
            <a:off x="2133720" y="1523880"/>
            <a:ext cx="4994640" cy="342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6" name="Picture 1" descr=""/>
          <p:cNvPicPr/>
          <p:nvPr/>
        </p:nvPicPr>
        <p:blipFill>
          <a:blip r:embed="rId2"/>
          <a:stretch/>
        </p:blipFill>
        <p:spPr>
          <a:xfrm>
            <a:off x="419040" y="1295280"/>
            <a:ext cx="839160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9" name="Picture 1" descr=""/>
          <p:cNvPicPr/>
          <p:nvPr/>
        </p:nvPicPr>
        <p:blipFill>
          <a:blip r:embed="rId2"/>
          <a:stretch/>
        </p:blipFill>
        <p:spPr>
          <a:xfrm>
            <a:off x="1116000" y="1348560"/>
            <a:ext cx="6911640" cy="41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9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0" name="Picture 2" descr=""/>
          <p:cNvPicPr/>
          <p:nvPr/>
        </p:nvPicPr>
        <p:blipFill>
          <a:blip r:embed="rId2"/>
          <a:stretch/>
        </p:blipFill>
        <p:spPr>
          <a:xfrm>
            <a:off x="533520" y="685800"/>
            <a:ext cx="7538040" cy="46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80880" y="30492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Acknowledgements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914400" y="1447920"/>
            <a:ext cx="777204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Material in this lecture are taken from the slides prepared by: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Dr. Konrad Rieck (Uni-Göttingen)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Satoshi Nakamoto, Bitcoin: A Peer-to-Peer Electronic Cash System, 2008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1"/>
              </a:rPr>
              <a:t>https://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2"/>
              </a:rPr>
              <a:t>twitter.com/savjee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Dan Finlay 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3"/>
              </a:rPr>
              <a:t>https://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4"/>
              </a:rPr>
              <a:t>github.com/MetaMask/IPFS-Ethereum-Hackathon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Edureka.com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Arvind Narayanan — Princeton University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pic>
        <p:nvPicPr>
          <p:cNvPr id="233" name="Picture 5" descr=""/>
          <p:cNvPicPr/>
          <p:nvPr/>
        </p:nvPicPr>
        <p:blipFill>
          <a:blip r:embed="rId5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2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3" name="Picture 1" descr=""/>
          <p:cNvPicPr/>
          <p:nvPr/>
        </p:nvPicPr>
        <p:blipFill>
          <a:blip r:embed="rId2"/>
          <a:stretch/>
        </p:blipFill>
        <p:spPr>
          <a:xfrm>
            <a:off x="485640" y="1219320"/>
            <a:ext cx="7747560" cy="371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6" name="Picture 1" descr=""/>
          <p:cNvPicPr/>
          <p:nvPr/>
        </p:nvPicPr>
        <p:blipFill>
          <a:blip r:embed="rId2"/>
          <a:stretch/>
        </p:blipFill>
        <p:spPr>
          <a:xfrm>
            <a:off x="715680" y="838080"/>
            <a:ext cx="7677360" cy="433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9" name="Picture 1" descr=""/>
          <p:cNvPicPr/>
          <p:nvPr/>
        </p:nvPicPr>
        <p:blipFill>
          <a:blip r:embed="rId2"/>
          <a:stretch/>
        </p:blipFill>
        <p:spPr>
          <a:xfrm>
            <a:off x="876240" y="1447920"/>
            <a:ext cx="7274160" cy="328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22" name="Picture 1" descr=""/>
          <p:cNvPicPr/>
          <p:nvPr/>
        </p:nvPicPr>
        <p:blipFill>
          <a:blip r:embed="rId2"/>
          <a:stretch/>
        </p:blipFill>
        <p:spPr>
          <a:xfrm>
            <a:off x="605520" y="944640"/>
            <a:ext cx="7932600" cy="31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25" name="Picture 1" descr=""/>
          <p:cNvPicPr/>
          <p:nvPr/>
        </p:nvPicPr>
        <p:blipFill>
          <a:blip r:embed="rId2"/>
          <a:stretch/>
        </p:blipFill>
        <p:spPr>
          <a:xfrm>
            <a:off x="533520" y="609480"/>
            <a:ext cx="7612200" cy="457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1816</TotalTime>
  <Application>LibreOffice/5.4.3.2$MacOSX_X86_64 LibreOffice_project/92a7159f7e4af62137622921e809f8546db437e5</Application>
  <Words>411</Words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Sufian Hameed</dc:creator>
  <dc:description/>
  <dc:language>en-US</dc:language>
  <cp:lastModifiedBy/>
  <dcterms:modified xsi:type="dcterms:W3CDTF">2019-03-30T15:07:56Z</dcterms:modified>
  <cp:revision>815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